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595" r:id="rId2"/>
    <p:sldId id="596" r:id="rId3"/>
    <p:sldId id="542" r:id="rId4"/>
    <p:sldId id="543" r:id="rId5"/>
    <p:sldId id="545" r:id="rId6"/>
    <p:sldId id="550" r:id="rId7"/>
    <p:sldId id="562" r:id="rId8"/>
    <p:sldId id="563" r:id="rId9"/>
    <p:sldId id="583" r:id="rId10"/>
    <p:sldId id="597" r:id="rId11"/>
    <p:sldId id="565" r:id="rId12"/>
    <p:sldId id="584" r:id="rId13"/>
    <p:sldId id="598" r:id="rId14"/>
    <p:sldId id="567" r:id="rId15"/>
    <p:sldId id="585" r:id="rId16"/>
    <p:sldId id="599" r:id="rId17"/>
    <p:sldId id="568" r:id="rId18"/>
    <p:sldId id="594" r:id="rId19"/>
    <p:sldId id="570" r:id="rId20"/>
    <p:sldId id="600" r:id="rId21"/>
    <p:sldId id="572" r:id="rId22"/>
    <p:sldId id="589" r:id="rId23"/>
    <p:sldId id="575" r:id="rId24"/>
    <p:sldId id="593" r:id="rId25"/>
    <p:sldId id="576" r:id="rId26"/>
    <p:sldId id="586" r:id="rId27"/>
    <p:sldId id="571" r:id="rId28"/>
    <p:sldId id="601" r:id="rId29"/>
    <p:sldId id="577" r:id="rId30"/>
    <p:sldId id="587" r:id="rId31"/>
    <p:sldId id="588" r:id="rId32"/>
    <p:sldId id="436" r:id="rId33"/>
    <p:sldId id="437" r:id="rId34"/>
    <p:sldId id="438" r:id="rId35"/>
    <p:sldId id="439" r:id="rId36"/>
    <p:sldId id="440" r:id="rId37"/>
    <p:sldId id="449" r:id="rId38"/>
    <p:sldId id="442" r:id="rId39"/>
    <p:sldId id="443" r:id="rId40"/>
    <p:sldId id="444" r:id="rId41"/>
    <p:sldId id="445" r:id="rId42"/>
    <p:sldId id="544" r:id="rId43"/>
    <p:sldId id="602"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24" autoAdjust="0"/>
    <p:restoredTop sz="94404" autoAdjust="0"/>
  </p:normalViewPr>
  <p:slideViewPr>
    <p:cSldViewPr>
      <p:cViewPr varScale="1">
        <p:scale>
          <a:sx n="65" d="100"/>
          <a:sy n="65" d="100"/>
        </p:scale>
        <p:origin x="43" y="197"/>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364070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209110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308077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344766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tRI8Jnml0t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07TNZiWeys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hyperlink" Target="https://youtu.be/gwnr4LMNA2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gif"/><Relationship Id="rId5" Type="http://schemas.microsoft.com/office/2007/relationships/hdphoto" Target="../media/hdphoto5.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93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ZQUgb4m7Fg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NULL" TargetMode="Externa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microsoft.com/office/2007/relationships/hdphoto" Target="../media/hdphoto6.wdp"/><Relationship Id="rId4" Type="http://schemas.microsoft.com/office/2007/relationships/media" Target="../media/media2.mp4"/><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1YNy2R3hg2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7.wdp"/><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2.xml"/><Relationship Id="rId5" Type="http://schemas.microsoft.com/office/2007/relationships/hdphoto" Target="../media/hdphoto11.wdp"/><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3935"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5"/>
            <a:ext cx="9143999" cy="6857999"/>
          </a:xfrm>
          <a:prstGeom prst="rect">
            <a:avLst/>
          </a:prstGeom>
        </p:spPr>
      </p:pic>
      <p:sp>
        <p:nvSpPr>
          <p:cNvPr id="9" name="Content Placeholder 2"/>
          <p:cNvSpPr>
            <a:spLocks noGrp="1"/>
          </p:cNvSpPr>
          <p:nvPr>
            <p:ph idx="1"/>
          </p:nvPr>
        </p:nvSpPr>
        <p:spPr>
          <a:xfrm>
            <a:off x="0" y="0"/>
            <a:ext cx="9144000" cy="1600199"/>
          </a:xfrm>
        </p:spPr>
        <p:txBody>
          <a:bodyPr/>
          <a:lstStyle/>
          <a:p>
            <a:pPr marL="0" indent="0" algn="ctr">
              <a:buNone/>
            </a:pPr>
            <a:r>
              <a:rPr lang="en-US" sz="4800" dirty="0">
                <a:effectLst>
                  <a:glow rad="127000">
                    <a:srgbClr val="002060"/>
                  </a:glow>
                </a:effectLst>
              </a:rPr>
              <a:t>Lessons from </a:t>
            </a:r>
          </a:p>
          <a:p>
            <a:pPr marL="0" indent="0" algn="ctr">
              <a:buNone/>
            </a:pPr>
            <a:r>
              <a:rPr lang="en-US" sz="4800" dirty="0">
                <a:effectLst>
                  <a:glow rad="127000">
                    <a:srgbClr val="002060"/>
                  </a:glow>
                </a:effectLst>
              </a:rPr>
              <a:t>God’s Creatures pt. 2 &amp; 3</a:t>
            </a:r>
          </a:p>
        </p:txBody>
      </p:sp>
    </p:spTree>
    <p:extLst>
      <p:ext uri="{BB962C8B-B14F-4D97-AF65-F5344CB8AC3E}">
        <p14:creationId xmlns:p14="http://schemas.microsoft.com/office/powerpoint/2010/main" val="67512736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45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His Eye is on the Sparrow</a:t>
            </a:r>
            <a:br>
              <a:rPr lang="en-US" sz="4400" dirty="0"/>
            </a:br>
            <a:br>
              <a:rPr lang="en-US" sz="4400" dirty="0"/>
            </a:br>
            <a:r>
              <a:rPr lang="en-US" sz="4400" dirty="0"/>
              <a:t>Download Here:</a:t>
            </a:r>
          </a:p>
          <a:p>
            <a:pPr marL="0" indent="0" algn="ctr">
              <a:buNone/>
            </a:pPr>
            <a:r>
              <a:rPr lang="en-US" dirty="0">
                <a:hlinkClick r:id="rId2"/>
              </a:rPr>
              <a:t>https://youtu.be/tRI8Jnml0tE</a:t>
            </a:r>
            <a:r>
              <a:rPr lang="en-US" dirty="0"/>
              <a:t> </a:t>
            </a:r>
            <a:br>
              <a:rPr lang="en-US" sz="4400" dirty="0"/>
            </a:br>
            <a:endParaRPr lang="en-US" dirty="0"/>
          </a:p>
        </p:txBody>
      </p:sp>
      <p:sp>
        <p:nvSpPr>
          <p:cNvPr id="4" name="Title 1"/>
          <p:cNvSpPr>
            <a:spLocks noGrp="1"/>
          </p:cNvSpPr>
          <p:nvPr>
            <p:ph type="title"/>
          </p:nvPr>
        </p:nvSpPr>
        <p:spPr>
          <a:xfrm>
            <a:off x="0" y="0"/>
            <a:ext cx="9144000" cy="838200"/>
          </a:xfrm>
        </p:spPr>
        <p:txBody>
          <a:bodyPr/>
          <a:lstStyle/>
          <a:p>
            <a:r>
              <a:rPr lang="en-US" dirty="0"/>
              <a:t>Video: Caring for a Fallen Sparrow</a:t>
            </a:r>
          </a:p>
        </p:txBody>
      </p:sp>
    </p:spTree>
    <p:extLst>
      <p:ext uri="{BB962C8B-B14F-4D97-AF65-F5344CB8AC3E}">
        <p14:creationId xmlns:p14="http://schemas.microsoft.com/office/powerpoint/2010/main" val="13134707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140000"/>
                    </a14:imgEffect>
                    <a14:imgEffect>
                      <a14:brightnessContrast bright="12000" contrast="12000"/>
                    </a14:imgEffect>
                  </a14:imgLayer>
                </a14:imgProps>
              </a:ext>
              <a:ext uri="{28A0092B-C50C-407E-A947-70E740481C1C}">
                <a14:useLocalDpi xmlns:a14="http://schemas.microsoft.com/office/drawing/2010/main" val="0"/>
              </a:ext>
            </a:extLst>
          </a:blip>
          <a:stretch>
            <a:fillRect/>
          </a:stretch>
        </p:blipFill>
        <p:spPr>
          <a:xfrm>
            <a:off x="152400" y="838200"/>
            <a:ext cx="4070862" cy="4070862"/>
          </a:xfrm>
          <a:prstGeom prst="rect">
            <a:avLst/>
          </a:prstGeom>
        </p:spPr>
      </p:pic>
      <p:sp>
        <p:nvSpPr>
          <p:cNvPr id="2" name="Title 1"/>
          <p:cNvSpPr>
            <a:spLocks noGrp="1"/>
          </p:cNvSpPr>
          <p:nvPr>
            <p:ph type="title"/>
          </p:nvPr>
        </p:nvSpPr>
        <p:spPr>
          <a:xfrm>
            <a:off x="0" y="0"/>
            <a:ext cx="9144000" cy="685800"/>
          </a:xfrm>
        </p:spPr>
        <p:txBody>
          <a:bodyPr/>
          <a:lstStyle/>
          <a:p>
            <a:r>
              <a:rPr lang="en-US" dirty="0"/>
              <a:t>Doves are Gentle &amp; Very Kind</a:t>
            </a:r>
          </a:p>
        </p:txBody>
      </p:sp>
      <p:sp>
        <p:nvSpPr>
          <p:cNvPr id="3" name="Content Placeholder 2"/>
          <p:cNvSpPr>
            <a:spLocks noGrp="1"/>
          </p:cNvSpPr>
          <p:nvPr>
            <p:ph idx="1"/>
          </p:nvPr>
        </p:nvSpPr>
        <p:spPr>
          <a:xfrm>
            <a:off x="3810000" y="1295400"/>
            <a:ext cx="5334000" cy="5565913"/>
          </a:xfrm>
        </p:spPr>
        <p:txBody>
          <a:bodyPr/>
          <a:lstStyle/>
          <a:p>
            <a:pPr marL="0" indent="0">
              <a:buNone/>
            </a:pPr>
            <a:r>
              <a:rPr lang="en-US" sz="4000" dirty="0"/>
              <a:t>“Listen! I am sending you, and you will be like sheep among wolves. So be smart like snakes. But also be like doves and don’t hurt anyone.”</a:t>
            </a:r>
            <a:r>
              <a:rPr lang="en-US" dirty="0"/>
              <a:t> </a:t>
            </a:r>
          </a:p>
          <a:p>
            <a:pPr marL="0" indent="0" algn="r">
              <a:buNone/>
            </a:pPr>
            <a:r>
              <a:rPr lang="en-US" dirty="0"/>
              <a:t>Mat. 10:16 ERV</a:t>
            </a:r>
          </a:p>
          <a:p>
            <a:pPr marL="0" indent="0">
              <a:buNone/>
            </a:pPr>
            <a:endParaRPr lang="en-US" dirty="0"/>
          </a:p>
        </p:txBody>
      </p:sp>
    </p:spTree>
    <p:extLst>
      <p:ext uri="{BB962C8B-B14F-4D97-AF65-F5344CB8AC3E}">
        <p14:creationId xmlns:p14="http://schemas.microsoft.com/office/powerpoint/2010/main" val="5062459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5" y="2895600"/>
            <a:ext cx="2895600" cy="3276600"/>
          </a:xfrm>
        </p:spPr>
        <p:txBody>
          <a:bodyPr/>
          <a:lstStyle/>
          <a:p>
            <a:pPr algn="l"/>
            <a:r>
              <a:rPr lang="en-US" dirty="0"/>
              <a:t>Why Sheep also need to be like Snakes &amp; Doves</a:t>
            </a:r>
          </a:p>
        </p:txBody>
      </p:sp>
      <p:sp>
        <p:nvSpPr>
          <p:cNvPr id="3" name="Content Placeholder 2"/>
          <p:cNvSpPr>
            <a:spLocks noGrp="1"/>
          </p:cNvSpPr>
          <p:nvPr>
            <p:ph idx="1"/>
          </p:nvPr>
        </p:nvSpPr>
        <p:spPr>
          <a:xfrm>
            <a:off x="2895600" y="0"/>
            <a:ext cx="6248400" cy="6861313"/>
          </a:xfrm>
        </p:spPr>
        <p:txBody>
          <a:bodyPr/>
          <a:lstStyle/>
          <a:p>
            <a:pPr marL="0" indent="0">
              <a:buNone/>
            </a:pPr>
            <a:r>
              <a:rPr lang="en-US" sz="3400" dirty="0"/>
              <a:t>What happens to a little sheep in the middle of a pack of wolves?</a:t>
            </a:r>
          </a:p>
          <a:p>
            <a:pPr marL="0" indent="0">
              <a:buNone/>
            </a:pPr>
            <a:r>
              <a:rPr lang="en-US" sz="3400" dirty="0"/>
              <a:t>How are believers (living in an unbelieving world) like sheep among wolves?</a:t>
            </a:r>
          </a:p>
          <a:p>
            <a:pPr marL="0" indent="0">
              <a:buNone/>
            </a:pPr>
            <a:r>
              <a:rPr lang="en-US" sz="3400" dirty="0"/>
              <a:t>How can believers be wise as they relate to unbelievers in this world?</a:t>
            </a:r>
          </a:p>
          <a:p>
            <a:pPr marL="0" indent="0">
              <a:buNone/>
            </a:pPr>
            <a:r>
              <a:rPr lang="en-US" sz="3400" dirty="0"/>
              <a:t>How can believers be more like doves (and more like </a:t>
            </a:r>
            <a:r>
              <a:rPr lang="en-US" sz="3400" dirty="0" err="1"/>
              <a:t>like</a:t>
            </a:r>
            <a:r>
              <a:rPr lang="en-US" sz="3400" dirty="0"/>
              <a:t> Jesus)?</a:t>
            </a:r>
          </a:p>
          <a:p>
            <a:pPr marL="0" indent="0">
              <a:buNone/>
            </a:pPr>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140000"/>
                    </a14:imgEffect>
                    <a14:imgEffect>
                      <a14:brightnessContrast bright="12000" contrast="12000"/>
                    </a14:imgEffect>
                  </a14:imgLayer>
                </a14:imgProps>
              </a:ext>
              <a:ext uri="{28A0092B-C50C-407E-A947-70E740481C1C}">
                <a14:useLocalDpi xmlns:a14="http://schemas.microsoft.com/office/drawing/2010/main" val="0"/>
              </a:ext>
            </a:extLst>
          </a:blip>
          <a:stretch>
            <a:fillRect/>
          </a:stretch>
        </p:blipFill>
        <p:spPr>
          <a:xfrm>
            <a:off x="76200" y="152400"/>
            <a:ext cx="2932044" cy="2932044"/>
          </a:xfrm>
          <a:prstGeom prst="rect">
            <a:avLst/>
          </a:prstGeom>
        </p:spPr>
      </p:pic>
    </p:spTree>
    <p:custDataLst>
      <p:tags r:id="rId1"/>
    </p:custDataLst>
    <p:extLst>
      <p:ext uri="{BB962C8B-B14F-4D97-AF65-F5344CB8AC3E}">
        <p14:creationId xmlns:p14="http://schemas.microsoft.com/office/powerpoint/2010/main" val="1957793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97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Corgi, cat, rat and dove</a:t>
            </a:r>
            <a:br>
              <a:rPr lang="en-US" sz="4400" dirty="0"/>
            </a:br>
            <a:br>
              <a:rPr lang="en-US" sz="4400" dirty="0"/>
            </a:br>
            <a:r>
              <a:rPr lang="en-US" sz="4400" dirty="0"/>
              <a:t>Download Here:</a:t>
            </a:r>
          </a:p>
          <a:p>
            <a:pPr marL="0" indent="0" algn="ctr">
              <a:buNone/>
            </a:pPr>
            <a:r>
              <a:rPr lang="en-US" dirty="0">
                <a:hlinkClick r:id="rId2"/>
              </a:rPr>
              <a:t>https://www.youtube.com/watch?v=07TNZiWeysk</a:t>
            </a:r>
            <a:r>
              <a:rPr lang="en-US" dirty="0"/>
              <a:t> </a:t>
            </a:r>
            <a:br>
              <a:rPr lang="en-US" sz="4400" dirty="0"/>
            </a:br>
            <a:endParaRPr lang="en-US" dirty="0"/>
          </a:p>
        </p:txBody>
      </p:sp>
      <p:sp>
        <p:nvSpPr>
          <p:cNvPr id="4" name="Title 1"/>
          <p:cNvSpPr>
            <a:spLocks noGrp="1"/>
          </p:cNvSpPr>
          <p:nvPr>
            <p:ph type="title"/>
          </p:nvPr>
        </p:nvSpPr>
        <p:spPr>
          <a:xfrm>
            <a:off x="0" y="0"/>
            <a:ext cx="9144000" cy="838200"/>
          </a:xfrm>
        </p:spPr>
        <p:txBody>
          <a:bodyPr/>
          <a:lstStyle/>
          <a:p>
            <a:r>
              <a:rPr lang="en-US" sz="3800" dirty="0"/>
              <a:t>If Only We Were All As Gentle Doves</a:t>
            </a:r>
          </a:p>
        </p:txBody>
      </p:sp>
    </p:spTree>
    <p:extLst>
      <p:ext uri="{BB962C8B-B14F-4D97-AF65-F5344CB8AC3E}">
        <p14:creationId xmlns:p14="http://schemas.microsoft.com/office/powerpoint/2010/main" val="23876771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Eagles fly above it all </a:t>
            </a:r>
            <a:br>
              <a:rPr lang="en-US" dirty="0"/>
            </a:br>
            <a:r>
              <a:rPr lang="en-US" dirty="0"/>
              <a:t>and are forever renewed.</a:t>
            </a:r>
          </a:p>
        </p:txBody>
      </p:sp>
      <p:sp>
        <p:nvSpPr>
          <p:cNvPr id="3" name="Content Placeholder 2"/>
          <p:cNvSpPr>
            <a:spLocks noGrp="1"/>
          </p:cNvSpPr>
          <p:nvPr>
            <p:ph idx="1"/>
          </p:nvPr>
        </p:nvSpPr>
        <p:spPr>
          <a:xfrm>
            <a:off x="0" y="1295401"/>
            <a:ext cx="4495800" cy="3810000"/>
          </a:xfrm>
        </p:spPr>
        <p:txBody>
          <a:bodyPr/>
          <a:lstStyle/>
          <a:p>
            <a:pPr marL="0" indent="0">
              <a:buNone/>
            </a:pPr>
            <a:r>
              <a:rPr lang="en-US" sz="4000" dirty="0"/>
              <a:t>“But those who trust in the Lord will become strong again. They will be like eagles that grow</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6000"/>
                    </a14:imgEffect>
                    <a14:imgEffect>
                      <a14:colorTemperature colorTemp="6875"/>
                    </a14:imgEffect>
                    <a14:imgEffect>
                      <a14:saturation sat="140000"/>
                    </a14:imgEffect>
                    <a14:imgEffect>
                      <a14:brightnessContrast bright="32000" contrast="18000"/>
                    </a14:imgEffect>
                  </a14:imgLayer>
                </a14:imgProps>
              </a:ext>
              <a:ext uri="{28A0092B-C50C-407E-A947-70E740481C1C}">
                <a14:useLocalDpi xmlns:a14="http://schemas.microsoft.com/office/drawing/2010/main" val="0"/>
              </a:ext>
            </a:extLst>
          </a:blip>
          <a:stretch>
            <a:fillRect/>
          </a:stretch>
        </p:blipFill>
        <p:spPr>
          <a:xfrm>
            <a:off x="3886200" y="685800"/>
            <a:ext cx="5491536" cy="4072890"/>
          </a:xfrm>
          <a:prstGeom prst="rect">
            <a:avLst/>
          </a:prstGeom>
        </p:spPr>
      </p:pic>
      <p:sp>
        <p:nvSpPr>
          <p:cNvPr id="5" name="Content Placeholder 2"/>
          <p:cNvSpPr txBox="1">
            <a:spLocks/>
          </p:cNvSpPr>
          <p:nvPr/>
        </p:nvSpPr>
        <p:spPr bwMode="auto">
          <a:xfrm>
            <a:off x="0" y="4911091"/>
            <a:ext cx="9448800" cy="210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t>new feathers. They will run and not get weak. They will walk and not get tired.” </a:t>
            </a:r>
            <a:r>
              <a:rPr lang="en-US" kern="0" dirty="0"/>
              <a:t>Isa. 40:31 ERV </a:t>
            </a:r>
          </a:p>
          <a:p>
            <a:pPr marL="0" indent="0">
              <a:buFont typeface="Wingdings" pitchFamily="2" charset="2"/>
              <a:buNone/>
            </a:pPr>
            <a:endParaRPr lang="en-US" kern="0" dirty="0"/>
          </a:p>
        </p:txBody>
      </p:sp>
    </p:spTree>
    <p:extLst>
      <p:ext uri="{BB962C8B-B14F-4D97-AF65-F5344CB8AC3E}">
        <p14:creationId xmlns:p14="http://schemas.microsoft.com/office/powerpoint/2010/main" val="24154889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Effect>
                      <a14:colorTemperature colorTemp="6875"/>
                    </a14:imgEffect>
                    <a14:imgEffect>
                      <a14:saturation sat="140000"/>
                    </a14:imgEffect>
                    <a14:imgEffect>
                      <a14:brightnessContrast bright="32000" contrast="18000"/>
                    </a14:imgEffect>
                  </a14:imgLayer>
                </a14:imgProps>
              </a:ext>
              <a:ext uri="{28A0092B-C50C-407E-A947-70E740481C1C}">
                <a14:useLocalDpi xmlns:a14="http://schemas.microsoft.com/office/drawing/2010/main" val="0"/>
              </a:ext>
            </a:extLst>
          </a:blip>
          <a:stretch>
            <a:fillRect/>
          </a:stretch>
        </p:blipFill>
        <p:spPr>
          <a:xfrm flipH="1">
            <a:off x="-152400" y="86882"/>
            <a:ext cx="3733800" cy="3418318"/>
          </a:xfrm>
          <a:prstGeom prst="rect">
            <a:avLst/>
          </a:prstGeom>
        </p:spPr>
      </p:pic>
      <p:sp>
        <p:nvSpPr>
          <p:cNvPr id="4" name="Content Placeholder 2"/>
          <p:cNvSpPr>
            <a:spLocks noGrp="1"/>
          </p:cNvSpPr>
          <p:nvPr>
            <p:ph idx="1"/>
          </p:nvPr>
        </p:nvSpPr>
        <p:spPr>
          <a:xfrm>
            <a:off x="838200" y="19833"/>
            <a:ext cx="2590800" cy="1123167"/>
          </a:xfrm>
        </p:spPr>
        <p:txBody>
          <a:bodyPr/>
          <a:lstStyle/>
          <a:p>
            <a:pPr marL="0" indent="0">
              <a:buNone/>
            </a:pPr>
            <a:r>
              <a:rPr lang="en-US" dirty="0"/>
              <a:t>Eagle Questions</a:t>
            </a:r>
          </a:p>
        </p:txBody>
      </p:sp>
      <p:sp>
        <p:nvSpPr>
          <p:cNvPr id="6" name="Content Placeholder 2"/>
          <p:cNvSpPr txBox="1">
            <a:spLocks/>
          </p:cNvSpPr>
          <p:nvPr/>
        </p:nvSpPr>
        <p:spPr bwMode="auto">
          <a:xfrm>
            <a:off x="3429000" y="152400"/>
            <a:ext cx="5715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300" dirty="0"/>
              <a:t>What happens to tired eagles who have lost some feathers?</a:t>
            </a:r>
          </a:p>
          <a:p>
            <a:pPr marL="0" indent="0">
              <a:buNone/>
            </a:pPr>
            <a:r>
              <a:rPr lang="en-US" sz="3300" dirty="0"/>
              <a:t>Who will also be renewed?</a:t>
            </a:r>
          </a:p>
          <a:p>
            <a:pPr marL="0" indent="0">
              <a:buNone/>
            </a:pPr>
            <a:r>
              <a:rPr lang="en-US" sz="3300" dirty="0"/>
              <a:t>What will happen when they run &amp; walk?</a:t>
            </a:r>
          </a:p>
        </p:txBody>
      </p:sp>
    </p:spTree>
    <p:custDataLst>
      <p:tags r:id="rId1"/>
    </p:custDataLst>
    <p:extLst>
      <p:ext uri="{BB962C8B-B14F-4D97-AF65-F5344CB8AC3E}">
        <p14:creationId xmlns:p14="http://schemas.microsoft.com/office/powerpoint/2010/main" val="179002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4897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Eagle’s Viewpoint</a:t>
            </a:r>
            <a:br>
              <a:rPr lang="en-US" sz="4400" dirty="0"/>
            </a:br>
            <a:br>
              <a:rPr lang="en-US" sz="4400" dirty="0"/>
            </a:br>
            <a:r>
              <a:rPr lang="en-US" sz="4400" dirty="0"/>
              <a:t>Download Here:</a:t>
            </a:r>
          </a:p>
          <a:p>
            <a:pPr marL="0" indent="0" algn="ctr">
              <a:buNone/>
            </a:pPr>
            <a:r>
              <a:rPr lang="en-US" dirty="0">
                <a:hlinkClick r:id="rId2"/>
              </a:rPr>
              <a:t>https://youtu.be/gwnr4LMNA2I</a:t>
            </a:r>
            <a:r>
              <a:rPr lang="en-US" dirty="0"/>
              <a:t>  </a:t>
            </a:r>
          </a:p>
          <a:p>
            <a:pPr marL="0" indent="0" algn="ctr">
              <a:buNone/>
            </a:pPr>
            <a:r>
              <a:rPr lang="en-US" dirty="0"/>
              <a:t> </a:t>
            </a:r>
          </a:p>
          <a:p>
            <a:pPr marL="0" indent="0" algn="ctr">
              <a:buNone/>
            </a:pPr>
            <a:r>
              <a:rPr lang="en-US" dirty="0"/>
              <a:t>  </a:t>
            </a:r>
          </a:p>
        </p:txBody>
      </p:sp>
      <p:sp>
        <p:nvSpPr>
          <p:cNvPr id="4" name="Title 1"/>
          <p:cNvSpPr>
            <a:spLocks noGrp="1"/>
          </p:cNvSpPr>
          <p:nvPr>
            <p:ph type="title"/>
          </p:nvPr>
        </p:nvSpPr>
        <p:spPr>
          <a:xfrm>
            <a:off x="0" y="0"/>
            <a:ext cx="9144000" cy="1219200"/>
          </a:xfrm>
        </p:spPr>
        <p:txBody>
          <a:bodyPr lIns="0" tIns="0" rIns="0" bIns="0"/>
          <a:lstStyle/>
          <a:p>
            <a:r>
              <a:rPr lang="en-US" dirty="0"/>
              <a:t>God Gives Us An Eagle’s Viewpoint–Far Above </a:t>
            </a:r>
            <a:r>
              <a:rPr lang="en-US"/>
              <a:t>Worldly Concerns </a:t>
            </a:r>
            <a:endParaRPr lang="en-US" dirty="0"/>
          </a:p>
        </p:txBody>
      </p:sp>
    </p:spTree>
    <p:extLst>
      <p:ext uri="{BB962C8B-B14F-4D97-AF65-F5344CB8AC3E}">
        <p14:creationId xmlns:p14="http://schemas.microsoft.com/office/powerpoint/2010/main" val="29674035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8000"/>
                    </a14:imgEffect>
                    <a14:imgEffect>
                      <a14:brightnessContrast contrast="24000"/>
                    </a14:imgEffect>
                  </a14:imgLayer>
                </a14:imgProps>
              </a:ext>
              <a:ext uri="{28A0092B-C50C-407E-A947-70E740481C1C}">
                <a14:useLocalDpi xmlns:a14="http://schemas.microsoft.com/office/drawing/2010/main" val="0"/>
              </a:ext>
            </a:extLst>
          </a:blip>
          <a:stretch>
            <a:fillRect/>
          </a:stretch>
        </p:blipFill>
        <p:spPr>
          <a:xfrm>
            <a:off x="-150609" y="838199"/>
            <a:ext cx="9447009" cy="6273404"/>
          </a:xfrm>
          <a:prstGeom prst="rect">
            <a:avLst/>
          </a:prstGeom>
          <a:effectLst>
            <a:softEdge rad="101600"/>
          </a:effectLst>
        </p:spPr>
      </p:pic>
      <p:sp>
        <p:nvSpPr>
          <p:cNvPr id="3" name="Content Placeholder 2"/>
          <p:cNvSpPr>
            <a:spLocks noGrp="1"/>
          </p:cNvSpPr>
          <p:nvPr>
            <p:ph idx="1"/>
          </p:nvPr>
        </p:nvSpPr>
        <p:spPr>
          <a:xfrm>
            <a:off x="0" y="3810000"/>
            <a:ext cx="4800600" cy="3051313"/>
          </a:xfrm>
        </p:spPr>
        <p:txBody>
          <a:bodyPr/>
          <a:lstStyle/>
          <a:p>
            <a:pPr marL="0" indent="0">
              <a:buNone/>
            </a:pPr>
            <a:r>
              <a:rPr lang="en-US" sz="4400" dirty="0">
                <a:effectLst>
                  <a:glow rad="127000">
                    <a:schemeClr val="bg1"/>
                  </a:glow>
                </a:effectLst>
              </a:rPr>
              <a:t>An eagle uses the storm to lift him up above the clouds.</a:t>
            </a:r>
          </a:p>
        </p:txBody>
      </p:sp>
    </p:spTree>
    <p:extLst>
      <p:ext uri="{BB962C8B-B14F-4D97-AF65-F5344CB8AC3E}">
        <p14:creationId xmlns:p14="http://schemas.microsoft.com/office/powerpoint/2010/main" val="38461874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Effect>
                      <a14:colorTemperature colorTemp="6875"/>
                    </a14:imgEffect>
                    <a14:imgEffect>
                      <a14:saturation sat="140000"/>
                    </a14:imgEffect>
                    <a14:imgEffect>
                      <a14:brightnessContrast bright="32000" contrast="18000"/>
                    </a14:imgEffect>
                  </a14:imgLayer>
                </a14:imgProps>
              </a:ext>
              <a:ext uri="{28A0092B-C50C-407E-A947-70E740481C1C}">
                <a14:useLocalDpi xmlns:a14="http://schemas.microsoft.com/office/drawing/2010/main" val="0"/>
              </a:ext>
            </a:extLst>
          </a:blip>
          <a:stretch>
            <a:fillRect/>
          </a:stretch>
        </p:blipFill>
        <p:spPr>
          <a:xfrm flipH="1">
            <a:off x="-152400" y="163082"/>
            <a:ext cx="3733800" cy="3418318"/>
          </a:xfrm>
          <a:prstGeom prst="rect">
            <a:avLst/>
          </a:prstGeom>
        </p:spPr>
      </p:pic>
      <p:sp>
        <p:nvSpPr>
          <p:cNvPr id="4" name="Content Placeholder 2"/>
          <p:cNvSpPr>
            <a:spLocks noGrp="1"/>
          </p:cNvSpPr>
          <p:nvPr>
            <p:ph idx="1"/>
          </p:nvPr>
        </p:nvSpPr>
        <p:spPr>
          <a:xfrm>
            <a:off x="838200" y="19833"/>
            <a:ext cx="2590800" cy="1123167"/>
          </a:xfrm>
        </p:spPr>
        <p:txBody>
          <a:bodyPr/>
          <a:lstStyle/>
          <a:p>
            <a:pPr marL="0" indent="0">
              <a:buNone/>
            </a:pPr>
            <a:r>
              <a:rPr lang="en-US" dirty="0"/>
              <a:t>More Eagle Questions</a:t>
            </a:r>
          </a:p>
        </p:txBody>
      </p:sp>
      <p:sp>
        <p:nvSpPr>
          <p:cNvPr id="6" name="Content Placeholder 2"/>
          <p:cNvSpPr txBox="1">
            <a:spLocks/>
          </p:cNvSpPr>
          <p:nvPr/>
        </p:nvSpPr>
        <p:spPr bwMode="auto">
          <a:xfrm>
            <a:off x="3429000" y="152400"/>
            <a:ext cx="5715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300" dirty="0"/>
              <a:t>What is it like when a believer has an eagle’s viewpoint </a:t>
            </a:r>
            <a:r>
              <a:rPr lang="en-US" sz="3300"/>
              <a:t>(above </a:t>
            </a:r>
            <a:r>
              <a:rPr lang="en-US" sz="3600"/>
              <a:t>worldly </a:t>
            </a:r>
            <a:r>
              <a:rPr lang="en-US" sz="3600" dirty="0"/>
              <a:t>concerns</a:t>
            </a:r>
            <a:r>
              <a:rPr lang="en-US" sz="3300" dirty="0"/>
              <a:t>)?</a:t>
            </a:r>
          </a:p>
          <a:p>
            <a:pPr marL="0" indent="0">
              <a:buNone/>
            </a:pPr>
            <a:r>
              <a:rPr lang="en-US" sz="3300" dirty="0"/>
              <a:t>How can believers use life’s troubles as eagles use storms?</a:t>
            </a:r>
          </a:p>
        </p:txBody>
      </p:sp>
    </p:spTree>
    <p:custDataLst>
      <p:tags r:id="rId1"/>
    </p:custDataLst>
    <p:extLst>
      <p:ext uri="{BB962C8B-B14F-4D97-AF65-F5344CB8AC3E}">
        <p14:creationId xmlns:p14="http://schemas.microsoft.com/office/powerpoint/2010/main" val="2150815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a:t>Lessons From Bugs</a:t>
            </a: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5479503" y="3228487"/>
            <a:ext cx="3664497" cy="3540821"/>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2216697" y="310888"/>
            <a:ext cx="4107903" cy="410790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22678">
            <a:off x="393861" y="3272749"/>
            <a:ext cx="3508253" cy="3231005"/>
          </a:xfrm>
          <a:prstGeom prst="rect">
            <a:avLst/>
          </a:prstGeom>
        </p:spPr>
      </p:pic>
    </p:spTree>
    <p:extLst>
      <p:ext uri="{BB962C8B-B14F-4D97-AF65-F5344CB8AC3E}">
        <p14:creationId xmlns:p14="http://schemas.microsoft.com/office/powerpoint/2010/main" val="332826640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http://campaignkerusso.org/?p=13935</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83803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45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How Much Do Ants Work?</a:t>
            </a:r>
            <a:br>
              <a:rPr lang="en-US" sz="4400" dirty="0"/>
            </a:br>
            <a:br>
              <a:rPr lang="en-US" sz="4400" dirty="0"/>
            </a:br>
            <a:r>
              <a:rPr lang="en-US" sz="4400" dirty="0"/>
              <a:t>Download Here:</a:t>
            </a:r>
          </a:p>
          <a:p>
            <a:pPr marL="0" indent="0" algn="ctr">
              <a:buNone/>
            </a:pPr>
            <a:r>
              <a:rPr lang="en-US" dirty="0">
                <a:hlinkClick r:id="rId2"/>
              </a:rPr>
              <a:t>https://www.youtube.com/watch?v=ZQUgb4m7Fgw</a:t>
            </a:r>
            <a:r>
              <a:rPr lang="en-US" dirty="0"/>
              <a:t> </a:t>
            </a:r>
            <a:br>
              <a:rPr lang="en-US" dirty="0"/>
            </a:br>
            <a:endParaRPr lang="en-US" dirty="0"/>
          </a:p>
        </p:txBody>
      </p:sp>
      <p:sp>
        <p:nvSpPr>
          <p:cNvPr id="4" name="Title 1"/>
          <p:cNvSpPr>
            <a:spLocks noGrp="1"/>
          </p:cNvSpPr>
          <p:nvPr>
            <p:ph type="title"/>
          </p:nvPr>
        </p:nvSpPr>
        <p:spPr>
          <a:xfrm>
            <a:off x="0" y="0"/>
            <a:ext cx="9144000" cy="838200"/>
          </a:xfrm>
        </p:spPr>
        <p:txBody>
          <a:bodyPr/>
          <a:lstStyle/>
          <a:p>
            <a:r>
              <a:rPr lang="en-US" dirty="0"/>
              <a:t>Video: Ants Work Hard</a:t>
            </a:r>
          </a:p>
        </p:txBody>
      </p:sp>
    </p:spTree>
    <p:extLst>
      <p:ext uri="{BB962C8B-B14F-4D97-AF65-F5344CB8AC3E}">
        <p14:creationId xmlns:p14="http://schemas.microsoft.com/office/powerpoint/2010/main" val="15449558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Ants Aren’t Afraid of Hard Work </a:t>
            </a:r>
          </a:p>
        </p:txBody>
      </p:sp>
      <p:sp>
        <p:nvSpPr>
          <p:cNvPr id="3" name="Content Placeholder 2"/>
          <p:cNvSpPr>
            <a:spLocks noGrp="1"/>
          </p:cNvSpPr>
          <p:nvPr>
            <p:ph idx="1"/>
          </p:nvPr>
        </p:nvSpPr>
        <p:spPr>
          <a:xfrm>
            <a:off x="0" y="1905000"/>
            <a:ext cx="4648200" cy="5257800"/>
          </a:xfrm>
        </p:spPr>
        <p:txBody>
          <a:bodyPr/>
          <a:lstStyle/>
          <a:p>
            <a:pPr marL="0" indent="0">
              <a:buNone/>
            </a:pPr>
            <a:r>
              <a:rPr lang="en-US" sz="4400" dirty="0"/>
              <a:t>“You people who don’t want to work, think about the ant! Consider its ways and be wise!” </a:t>
            </a:r>
            <a:r>
              <a:rPr lang="en-US" dirty="0"/>
              <a:t>Prov. 6:6 NIRV</a:t>
            </a:r>
          </a:p>
          <a:p>
            <a:pPr marL="0" indent="0">
              <a:buNone/>
            </a:pP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581400" y="1371601"/>
            <a:ext cx="5586243" cy="5397708"/>
          </a:xfrm>
          <a:prstGeom prst="rect">
            <a:avLst/>
          </a:prstGeom>
        </p:spPr>
      </p:pic>
    </p:spTree>
    <p:extLst>
      <p:ext uri="{BB962C8B-B14F-4D97-AF65-F5344CB8AC3E}">
        <p14:creationId xmlns:p14="http://schemas.microsoft.com/office/powerpoint/2010/main" val="28114347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 y="19833"/>
            <a:ext cx="3428999" cy="513567"/>
          </a:xfrm>
        </p:spPr>
        <p:txBody>
          <a:bodyPr/>
          <a:lstStyle/>
          <a:p>
            <a:pPr marL="0" indent="0">
              <a:buNone/>
            </a:pPr>
            <a:r>
              <a:rPr lang="en-US" dirty="0"/>
              <a:t>Ant Questions</a:t>
            </a:r>
          </a:p>
        </p:txBody>
      </p:sp>
      <p:sp>
        <p:nvSpPr>
          <p:cNvPr id="6" name="Content Placeholder 2"/>
          <p:cNvSpPr txBox="1">
            <a:spLocks/>
          </p:cNvSpPr>
          <p:nvPr/>
        </p:nvSpPr>
        <p:spPr bwMode="auto">
          <a:xfrm>
            <a:off x="3429000" y="304800"/>
            <a:ext cx="5715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Who works harder—ants or people?</a:t>
            </a:r>
          </a:p>
          <a:p>
            <a:pPr marL="0" indent="0">
              <a:buNone/>
            </a:pPr>
            <a:r>
              <a:rPr lang="en-US" sz="3600" dirty="0"/>
              <a:t>What does the bible say we should think about when we watch ants?</a:t>
            </a:r>
          </a:p>
          <a:p>
            <a:pPr marL="0" indent="0">
              <a:buNone/>
            </a:pPr>
            <a:r>
              <a:rPr lang="en-US" sz="3600" dirty="0"/>
              <a:t>How can we be wise?</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tretch>
            <a:fillRect/>
          </a:stretch>
        </p:blipFill>
        <p:spPr>
          <a:xfrm flipH="1">
            <a:off x="76201" y="555812"/>
            <a:ext cx="3276599" cy="3485743"/>
          </a:xfrm>
          <a:prstGeom prst="rect">
            <a:avLst/>
          </a:prstGeom>
        </p:spPr>
      </p:pic>
    </p:spTree>
    <p:custDataLst>
      <p:tags r:id="rId1"/>
    </p:custDataLst>
    <p:extLst>
      <p:ext uri="{BB962C8B-B14F-4D97-AF65-F5344CB8AC3E}">
        <p14:creationId xmlns:p14="http://schemas.microsoft.com/office/powerpoint/2010/main" val="2665662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81600"/>
            <a:ext cx="9144000" cy="1911626"/>
          </a:xfrm>
        </p:spPr>
        <p:txBody>
          <a:bodyPr/>
          <a:lstStyle/>
          <a:p>
            <a:pPr marL="0" indent="0">
              <a:buNone/>
            </a:pPr>
            <a:r>
              <a:rPr lang="en-US" sz="3600" dirty="0"/>
              <a:t>“The spider (or lizard) taketh hold with her hands, and is in kings' palaces.”</a:t>
            </a:r>
          </a:p>
          <a:p>
            <a:pPr marL="0" indent="0" algn="r">
              <a:buNone/>
            </a:pPr>
            <a:r>
              <a:rPr lang="en-US" dirty="0"/>
              <a:t>Prov. 30:28 KJV</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400166333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477000" cy="1905000"/>
          </a:xfrm>
        </p:spPr>
        <p:txBody>
          <a:bodyPr lIns="91440" tIns="0" rIns="0" bIns="0"/>
          <a:lstStyle/>
          <a:p>
            <a:pPr algn="l"/>
            <a:r>
              <a:rPr lang="en-US" dirty="0"/>
              <a:t>Spiders (&amp; Lizards) Grab Hold and Hang on Tight</a:t>
            </a:r>
          </a:p>
        </p:txBody>
      </p:sp>
      <p:sp>
        <p:nvSpPr>
          <p:cNvPr id="5" name="Title 1"/>
          <p:cNvSpPr txBox="1">
            <a:spLocks/>
          </p:cNvSpPr>
          <p:nvPr/>
        </p:nvSpPr>
        <p:spPr bwMode="auto">
          <a:xfrm>
            <a:off x="0" y="5562600"/>
            <a:ext cx="4394200" cy="69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200" kern="0" dirty="0"/>
              <a:t>A Spider Hangs On</a:t>
            </a:r>
          </a:p>
        </p:txBody>
      </p:sp>
      <p:pic>
        <p:nvPicPr>
          <p:cNvPr id="7" name="Stunt spider hangs on for dear li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701" y="2269299"/>
            <a:ext cx="4534421" cy="3400816"/>
          </a:xfrm>
          <a:prstGeom prst="rect">
            <a:avLst/>
          </a:prstGeom>
        </p:spPr>
      </p:pic>
      <p:pic>
        <p:nvPicPr>
          <p:cNvPr id="8" name="Gecko Lizard Hangs on to Speeding Rental Car">
            <a:hlinkClick r:id="" action="ppaction://media"/>
          </p:cNvPr>
          <p:cNvPicPr>
            <a:picLocks noChangeAspect="1"/>
          </p:cNvPicPr>
          <p:nvPr>
            <a:videoFile r:link="rId3"/>
            <p:extLst>
              <p:ext uri="{DAA4B4D4-6D71-4841-9C94-3DE7FCFB9230}">
                <p14:media xmlns:p14="http://schemas.microsoft.com/office/powerpoint/2010/main" r:embed="rId4">
                  <p14:trim end="43026"/>
                </p14:media>
              </p:ext>
            </p:extLst>
          </p:nvPr>
        </p:nvPicPr>
        <p:blipFill>
          <a:blip r:embed="rId8"/>
          <a:stretch>
            <a:fillRect/>
          </a:stretch>
        </p:blipFill>
        <p:spPr>
          <a:xfrm>
            <a:off x="4631846" y="2286000"/>
            <a:ext cx="4512153" cy="3384115"/>
          </a:xfrm>
          <a:prstGeom prst="rect">
            <a:avLst/>
          </a:prstGeom>
        </p:spPr>
      </p:pic>
      <p:sp>
        <p:nvSpPr>
          <p:cNvPr id="9" name="Title 1"/>
          <p:cNvSpPr txBox="1">
            <a:spLocks/>
          </p:cNvSpPr>
          <p:nvPr/>
        </p:nvSpPr>
        <p:spPr bwMode="auto">
          <a:xfrm>
            <a:off x="4495800" y="5625230"/>
            <a:ext cx="4648200" cy="69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200" kern="0" dirty="0"/>
              <a:t>A Lizard Hangs On          </a:t>
            </a:r>
          </a:p>
        </p:txBody>
      </p:sp>
      <p:pic>
        <p:nvPicPr>
          <p:cNvPr id="4" name="Content Placeholder 3"/>
          <p:cNvPicPr>
            <a:picLocks noGrp="1" noChangeAspect="1"/>
          </p:cNvPicPr>
          <p:nvPr>
            <p:ph idx="1"/>
          </p:nvPr>
        </p:nvPicPr>
        <p:blipFill>
          <a:blip r:embed="rId9" cstate="print">
            <a:extLst>
              <a:ext uri="{BEBA8EAE-BF5A-486C-A8C5-ECC9F3942E4B}">
                <a14:imgProps xmlns:a14="http://schemas.microsoft.com/office/drawing/2010/main">
                  <a14:imgLayer r:embed="rId10">
                    <a14:imgEffect>
                      <a14:brightnessContrast bright="18000"/>
                    </a14:imgEffect>
                  </a14:imgLayer>
                </a14:imgProps>
              </a:ext>
              <a:ext uri="{28A0092B-C50C-407E-A947-70E740481C1C}">
                <a14:useLocalDpi xmlns:a14="http://schemas.microsoft.com/office/drawing/2010/main" val="0"/>
              </a:ext>
            </a:extLst>
          </a:blip>
          <a:stretch>
            <a:fillRect/>
          </a:stretch>
        </p:blipFill>
        <p:spPr>
          <a:xfrm>
            <a:off x="5791200" y="-304800"/>
            <a:ext cx="3505200" cy="3505200"/>
          </a:xfrm>
          <a:prstGeom prst="rect">
            <a:avLst/>
          </a:prstGeom>
        </p:spPr>
      </p:pic>
    </p:spTree>
    <p:extLst>
      <p:ext uri="{BB962C8B-B14F-4D97-AF65-F5344CB8AC3E}">
        <p14:creationId xmlns:p14="http://schemas.microsoft.com/office/powerpoint/2010/main" val="377978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7"/>
                                        </p:tgtEl>
                                      </p:cBhvr>
                                    </p:cmd>
                                  </p:childTnLst>
                                </p:cTn>
                              </p:par>
                              <p:par>
                                <p:cTn id="7" presetID="1" presetClass="mediacall" presetSubtype="0" fill="hold" nodeType="withEffect">
                                  <p:stCondLst>
                                    <p:cond delay="0"/>
                                  </p:stCondLst>
                                  <p:childTnLst>
                                    <p:cmd type="call" cmd="playFrom(0.0)">
                                      <p:cBhvr>
                                        <p:cTn id="8" dur="15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835994"/>
            <a:ext cx="9144000" cy="2025319"/>
          </a:xfrm>
        </p:spPr>
        <p:txBody>
          <a:bodyPr/>
          <a:lstStyle/>
          <a:p>
            <a:pPr marL="0" indent="0">
              <a:buNone/>
            </a:pPr>
            <a:r>
              <a:rPr lang="en-US" sz="4000" dirty="0"/>
              <a:t>“Be ye strong, therefore, and do not let your hands be weak, for your work shall be rewarded.” </a:t>
            </a:r>
            <a:r>
              <a:rPr lang="en-US" dirty="0"/>
              <a:t>2 Chron. 15:7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2" y="0"/>
            <a:ext cx="9242121" cy="4835994"/>
          </a:xfrm>
          <a:prstGeom prst="rect">
            <a:avLst/>
          </a:prstGeom>
        </p:spPr>
      </p:pic>
    </p:spTree>
    <p:extLst>
      <p:ext uri="{BB962C8B-B14F-4D97-AF65-F5344CB8AC3E}">
        <p14:creationId xmlns:p14="http://schemas.microsoft.com/office/powerpoint/2010/main" val="42007539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 y="19833"/>
            <a:ext cx="3428999" cy="513567"/>
          </a:xfrm>
        </p:spPr>
        <p:txBody>
          <a:bodyPr/>
          <a:lstStyle/>
          <a:p>
            <a:pPr marL="0" indent="0">
              <a:buNone/>
            </a:pPr>
            <a:r>
              <a:rPr lang="en-US" dirty="0"/>
              <a:t>Spider Questions</a:t>
            </a:r>
          </a:p>
        </p:txBody>
      </p:sp>
      <p:sp>
        <p:nvSpPr>
          <p:cNvPr id="6" name="Content Placeholder 2"/>
          <p:cNvSpPr txBox="1">
            <a:spLocks/>
          </p:cNvSpPr>
          <p:nvPr/>
        </p:nvSpPr>
        <p:spPr bwMode="auto">
          <a:xfrm>
            <a:off x="3429000" y="304800"/>
            <a:ext cx="5715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What does a spider do with her hands?</a:t>
            </a:r>
          </a:p>
          <a:p>
            <a:pPr marL="0" indent="0">
              <a:buNone/>
            </a:pPr>
            <a:r>
              <a:rPr lang="en-US" sz="3600" dirty="0"/>
              <a:t>When does she let go of her project?</a:t>
            </a:r>
          </a:p>
          <a:p>
            <a:pPr marL="0" indent="0">
              <a:buNone/>
            </a:pPr>
            <a:r>
              <a:rPr lang="en-US" sz="3600" dirty="0"/>
              <a:t>Where might her determination get her?</a:t>
            </a:r>
          </a:p>
          <a:p>
            <a:pPr marL="0" indent="0">
              <a:buNone/>
            </a:pPr>
            <a:r>
              <a:rPr lang="en-US" sz="3600" dirty="0"/>
              <a:t>What will happen if a believer never let’s go?</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flipH="1">
            <a:off x="-152400" y="267651"/>
            <a:ext cx="4003949" cy="4107903"/>
          </a:xfrm>
          <a:prstGeom prst="rect">
            <a:avLst/>
          </a:prstGeom>
        </p:spPr>
      </p:pic>
    </p:spTree>
    <p:custDataLst>
      <p:tags r:id="rId1"/>
    </p:custDataLst>
    <p:extLst>
      <p:ext uri="{BB962C8B-B14F-4D97-AF65-F5344CB8AC3E}">
        <p14:creationId xmlns:p14="http://schemas.microsoft.com/office/powerpoint/2010/main" val="2777144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07"/>
            <a:ext cx="9144000" cy="838200"/>
          </a:xfrm>
        </p:spPr>
        <p:txBody>
          <a:bodyPr/>
          <a:lstStyle/>
          <a:p>
            <a:r>
              <a:rPr lang="en-US" dirty="0"/>
              <a:t>Locusts Work Together As Equals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2678">
            <a:off x="213311" y="787227"/>
            <a:ext cx="2852798" cy="262734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2678">
            <a:off x="2918151" y="1441718"/>
            <a:ext cx="3176194" cy="2925188"/>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2678">
            <a:off x="5945256" y="2428602"/>
            <a:ext cx="3047103" cy="2806298"/>
          </a:xfrm>
          <a:prstGeom prst="rect">
            <a:avLst/>
          </a:prstGeom>
        </p:spPr>
      </p:pic>
      <p:sp>
        <p:nvSpPr>
          <p:cNvPr id="9" name="Content Placeholder 2"/>
          <p:cNvSpPr>
            <a:spLocks noGrp="1"/>
          </p:cNvSpPr>
          <p:nvPr>
            <p:ph idx="1"/>
          </p:nvPr>
        </p:nvSpPr>
        <p:spPr>
          <a:xfrm>
            <a:off x="0" y="5334000"/>
            <a:ext cx="9144000" cy="1527313"/>
          </a:xfrm>
        </p:spPr>
        <p:txBody>
          <a:bodyPr/>
          <a:lstStyle/>
          <a:p>
            <a:pPr marL="0" indent="0">
              <a:buNone/>
            </a:pPr>
            <a:r>
              <a:rPr lang="en-US" sz="4400" dirty="0"/>
              <a:t>“Locusts have no king, but march like an army” </a:t>
            </a:r>
            <a:r>
              <a:rPr lang="en-US" dirty="0" err="1"/>
              <a:t>Pv</a:t>
            </a:r>
            <a:r>
              <a:rPr lang="en-US" dirty="0"/>
              <a:t>. 30:27 CEV</a:t>
            </a:r>
          </a:p>
        </p:txBody>
      </p:sp>
    </p:spTree>
    <p:extLst>
      <p:ext uri="{BB962C8B-B14F-4D97-AF65-F5344CB8AC3E}">
        <p14:creationId xmlns:p14="http://schemas.microsoft.com/office/powerpoint/2010/main" val="40729131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 </a:t>
            </a:r>
            <a:br>
              <a:rPr lang="en-US" sz="4400" dirty="0"/>
            </a:br>
            <a:r>
              <a:rPr lang="en-US" sz="4400" dirty="0"/>
              <a:t>Title: Plagues of Locusts </a:t>
            </a:r>
            <a:br>
              <a:rPr lang="en-US" sz="4400" dirty="0"/>
            </a:br>
            <a:br>
              <a:rPr lang="en-US" sz="4400" dirty="0"/>
            </a:br>
            <a:r>
              <a:rPr lang="en-US" sz="4400" dirty="0"/>
              <a:t>Download Here:</a:t>
            </a:r>
          </a:p>
          <a:p>
            <a:pPr marL="0" indent="0" algn="ctr">
              <a:buNone/>
            </a:pPr>
            <a:r>
              <a:rPr lang="en-US" dirty="0">
                <a:hlinkClick r:id="rId2"/>
              </a:rPr>
              <a:t>https://www.youtube.com/watch?v=1YNy2R3hg2Q</a:t>
            </a:r>
            <a:r>
              <a:rPr lang="en-US" dirty="0"/>
              <a:t> </a:t>
            </a:r>
            <a:br>
              <a:rPr lang="en-US" sz="4400" dirty="0"/>
            </a:br>
            <a:endParaRPr lang="en-US" dirty="0"/>
          </a:p>
        </p:txBody>
      </p:sp>
      <p:sp>
        <p:nvSpPr>
          <p:cNvPr id="4" name="Title 1"/>
          <p:cNvSpPr>
            <a:spLocks noGrp="1"/>
          </p:cNvSpPr>
          <p:nvPr>
            <p:ph type="title"/>
          </p:nvPr>
        </p:nvSpPr>
        <p:spPr>
          <a:xfrm>
            <a:off x="0" y="0"/>
            <a:ext cx="9144000" cy="838200"/>
          </a:xfrm>
        </p:spPr>
        <p:txBody>
          <a:bodyPr/>
          <a:lstStyle/>
          <a:p>
            <a:r>
              <a:rPr lang="en-US" dirty="0"/>
              <a:t>Video: Locusts on a Mission</a:t>
            </a:r>
          </a:p>
        </p:txBody>
      </p:sp>
    </p:spTree>
    <p:extLst>
      <p:ext uri="{BB962C8B-B14F-4D97-AF65-F5344CB8AC3E}">
        <p14:creationId xmlns:p14="http://schemas.microsoft.com/office/powerpoint/2010/main" val="8434123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62400"/>
            <a:ext cx="9067800" cy="2898913"/>
          </a:xfrm>
        </p:spPr>
        <p:txBody>
          <a:bodyPr lIns="91440" tIns="0" rIns="0" bIns="0"/>
          <a:lstStyle/>
          <a:p>
            <a:pPr marL="0" indent="0">
              <a:buNone/>
            </a:pPr>
            <a:r>
              <a:rPr lang="en-US" sz="3800" dirty="0"/>
              <a:t>“Is Apollos so important? Is Paul so important? We are only servants of God who helped you believe. Each one of us did the work God gave us to do.” </a:t>
            </a:r>
          </a:p>
          <a:p>
            <a:pPr marL="0" indent="0" algn="r">
              <a:buNone/>
            </a:pPr>
            <a:r>
              <a:rPr lang="en-US" dirty="0"/>
              <a:t>1 Cor. 3:5 ERV</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963"/>
          <a:stretch/>
        </p:blipFill>
        <p:spPr>
          <a:xfrm>
            <a:off x="0" y="0"/>
            <a:ext cx="9144000" cy="3962400"/>
          </a:xfrm>
          <a:prstGeom prst="rect">
            <a:avLst/>
          </a:prstGeom>
        </p:spPr>
      </p:pic>
    </p:spTree>
    <p:extLst>
      <p:ext uri="{BB962C8B-B14F-4D97-AF65-F5344CB8AC3E}">
        <p14:creationId xmlns:p14="http://schemas.microsoft.com/office/powerpoint/2010/main" val="17636479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 y="19833"/>
            <a:ext cx="3428999" cy="513567"/>
          </a:xfrm>
        </p:spPr>
        <p:txBody>
          <a:bodyPr/>
          <a:lstStyle/>
          <a:p>
            <a:pPr marL="0" indent="0">
              <a:buNone/>
            </a:pPr>
            <a:r>
              <a:rPr lang="en-US" dirty="0"/>
              <a:t>Locust Questions</a:t>
            </a:r>
          </a:p>
        </p:txBody>
      </p:sp>
      <p:sp>
        <p:nvSpPr>
          <p:cNvPr id="6" name="Content Placeholder 2"/>
          <p:cNvSpPr txBox="1">
            <a:spLocks/>
          </p:cNvSpPr>
          <p:nvPr/>
        </p:nvSpPr>
        <p:spPr bwMode="auto">
          <a:xfrm>
            <a:off x="3048000" y="705633"/>
            <a:ext cx="6096000" cy="683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What important position do locusts manage to do without?</a:t>
            </a:r>
          </a:p>
          <a:p>
            <a:pPr marL="0" indent="0">
              <a:buNone/>
            </a:pPr>
            <a:r>
              <a:rPr lang="en-US" sz="3200" dirty="0"/>
              <a:t>Is any one locust more important than the others?</a:t>
            </a:r>
          </a:p>
          <a:p>
            <a:pPr marL="0" indent="0">
              <a:buNone/>
            </a:pPr>
            <a:r>
              <a:rPr lang="en-US" sz="3200" dirty="0"/>
              <a:t>How effectively do locusts do their work?</a:t>
            </a:r>
          </a:p>
          <a:p>
            <a:pPr marL="0" indent="0">
              <a:buNone/>
            </a:pPr>
            <a:r>
              <a:rPr lang="en-US" sz="3200" dirty="0"/>
              <a:t>Why are the bugs so effective?</a:t>
            </a:r>
          </a:p>
          <a:p>
            <a:pPr marL="0" indent="0">
              <a:buNone/>
            </a:pPr>
            <a:r>
              <a:rPr lang="en-US" sz="3200" dirty="0"/>
              <a:t>What did Paul say about himself and another preacher named Apollos?</a:t>
            </a:r>
          </a:p>
          <a:p>
            <a:pPr marL="0" indent="0">
              <a:buNone/>
            </a:pPr>
            <a:r>
              <a:rPr lang="en-US" sz="3200" dirty="0"/>
              <a:t>What must each one of us do?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2678">
            <a:off x="259529" y="924838"/>
            <a:ext cx="2896131" cy="2667257"/>
          </a:xfrm>
          <a:prstGeom prst="rect">
            <a:avLst/>
          </a:prstGeom>
        </p:spPr>
      </p:pic>
    </p:spTree>
    <p:custDataLst>
      <p:tags r:id="rId1"/>
    </p:custDataLst>
    <p:extLst>
      <p:ext uri="{BB962C8B-B14F-4D97-AF65-F5344CB8AC3E}">
        <p14:creationId xmlns:p14="http://schemas.microsoft.com/office/powerpoint/2010/main" val="3209944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about Birds &amp; Bugs</a:t>
            </a:r>
          </a:p>
        </p:txBody>
      </p:sp>
      <p:sp>
        <p:nvSpPr>
          <p:cNvPr id="3" name="Content Placeholder 2"/>
          <p:cNvSpPr>
            <a:spLocks noGrp="1"/>
          </p:cNvSpPr>
          <p:nvPr>
            <p:ph idx="1"/>
          </p:nvPr>
        </p:nvSpPr>
        <p:spPr>
          <a:xfrm>
            <a:off x="3276600" y="838200"/>
            <a:ext cx="5867400" cy="6023113"/>
          </a:xfrm>
        </p:spPr>
        <p:txBody>
          <a:bodyPr/>
          <a:lstStyle/>
          <a:p>
            <a:pPr marL="0" indent="0">
              <a:buNone/>
            </a:pPr>
            <a:r>
              <a:rPr lang="en-US" sz="4000" dirty="0"/>
              <a:t>When it comes to work, what is the difference between God’s little birds and His busy bugs?</a:t>
            </a:r>
          </a:p>
          <a:p>
            <a:pPr marL="0" indent="0">
              <a:buNone/>
            </a:pPr>
            <a:r>
              <a:rPr lang="en-US" sz="4000" dirty="0"/>
              <a:t>Food for thought: </a:t>
            </a:r>
          </a:p>
          <a:p>
            <a:pPr marL="0" indent="0">
              <a:buNone/>
            </a:pPr>
            <a:r>
              <a:rPr lang="en-US" sz="4000" dirty="0"/>
              <a:t>Are we to work hard or just trust God?</a:t>
            </a: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 y="863184"/>
            <a:ext cx="1447800" cy="106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tretch>
            <a:fillRect/>
          </a:stretch>
        </p:blipFill>
        <p:spPr>
          <a:xfrm>
            <a:off x="762000" y="1828801"/>
            <a:ext cx="2444709" cy="2362200"/>
          </a:xfrm>
          <a:prstGeom prst="rect">
            <a:avLst/>
          </a:prstGeom>
        </p:spPr>
      </p:pic>
    </p:spTree>
    <p:custDataLst>
      <p:tags r:id="rId1"/>
    </p:custDataLst>
    <p:extLst>
      <p:ext uri="{BB962C8B-B14F-4D97-AF65-F5344CB8AC3E}">
        <p14:creationId xmlns:p14="http://schemas.microsoft.com/office/powerpoint/2010/main" val="2005501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352800"/>
            <a:ext cx="6400800" cy="3505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God’s Birds </a:t>
            </a:r>
            <a:r>
              <a:rPr lang="en-US" sz="3200"/>
              <a:t>&amp; Bugs?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a:t>
            </a:r>
            <a:r>
              <a:rPr lang="en-US" sz="2400" b="1">
                <a:latin typeface="Arial" charset="0"/>
              </a:rPr>
              <a:t>: </a:t>
            </a:r>
            <a:r>
              <a:rPr lang="en-US" sz="2400" b="1">
                <a:latin typeface="Arial" charset="0"/>
                <a:hlinkClick r:id="rId7"/>
              </a:rPr>
              <a:t>http://campaignkerusso.org/?p=13935</a:t>
            </a:r>
            <a:r>
              <a:rPr lang="en-US" sz="2400" b="1">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5"/>
            <a:ext cx="9143999" cy="6857999"/>
          </a:xfrm>
          <a:prstGeom prst="rect">
            <a:avLst/>
          </a:prstGeom>
        </p:spPr>
      </p:pic>
      <p:sp>
        <p:nvSpPr>
          <p:cNvPr id="9" name="Content Placeholder 2"/>
          <p:cNvSpPr>
            <a:spLocks noGrp="1"/>
          </p:cNvSpPr>
          <p:nvPr>
            <p:ph idx="1"/>
          </p:nvPr>
        </p:nvSpPr>
        <p:spPr>
          <a:xfrm>
            <a:off x="0" y="0"/>
            <a:ext cx="9144000" cy="1600199"/>
          </a:xfrm>
        </p:spPr>
        <p:txBody>
          <a:bodyPr/>
          <a:lstStyle/>
          <a:p>
            <a:pPr marL="0" indent="0" algn="ctr">
              <a:buNone/>
            </a:pPr>
            <a:r>
              <a:rPr lang="en-US" sz="4800" dirty="0">
                <a:effectLst>
                  <a:glow rad="127000">
                    <a:srgbClr val="002060"/>
                  </a:glow>
                </a:effectLst>
              </a:rPr>
              <a:t>Lessons from </a:t>
            </a:r>
          </a:p>
          <a:p>
            <a:pPr marL="0" indent="0" algn="ctr">
              <a:buNone/>
            </a:pPr>
            <a:r>
              <a:rPr lang="en-US" sz="4800" dirty="0">
                <a:effectLst>
                  <a:glow rad="127000">
                    <a:srgbClr val="002060"/>
                  </a:glow>
                </a:effectLst>
              </a:rPr>
              <a:t>God’s Creatures pt. 2</a:t>
            </a:r>
          </a:p>
        </p:txBody>
      </p:sp>
    </p:spTree>
    <p:extLst>
      <p:ext uri="{BB962C8B-B14F-4D97-AF65-F5344CB8AC3E}">
        <p14:creationId xmlns:p14="http://schemas.microsoft.com/office/powerpoint/2010/main" val="33817074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350603"/>
          </a:xfrm>
        </p:spPr>
        <p:txBody>
          <a:bodyPr lIns="0" tIns="0" rIns="0" bIns="0"/>
          <a:lstStyle/>
          <a:p>
            <a:pPr marL="0" indent="0" algn="ctr">
              <a:buNone/>
            </a:pPr>
            <a:r>
              <a:rPr lang="en-US" sz="4000" dirty="0"/>
              <a:t>Previously…Part 1: </a:t>
            </a:r>
          </a:p>
          <a:p>
            <a:pPr marL="0" indent="0" algn="ctr">
              <a:buNone/>
            </a:pPr>
            <a:r>
              <a:rPr lang="en-US" sz="4000" dirty="0"/>
              <a:t>Lessons From Large Mammals</a:t>
            </a:r>
            <a:br>
              <a:rPr lang="en-US" sz="4400"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71" y="1305535"/>
            <a:ext cx="3505200" cy="379624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20" y="1524000"/>
            <a:ext cx="2692360" cy="26875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307982"/>
            <a:ext cx="4800600" cy="351244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5280" y="4133378"/>
            <a:ext cx="2819400" cy="2326854"/>
          </a:xfrm>
          <a:prstGeom prst="rect">
            <a:avLst/>
          </a:prstGeom>
        </p:spPr>
      </p:pic>
    </p:spTree>
    <p:extLst>
      <p:ext uri="{BB962C8B-B14F-4D97-AF65-F5344CB8AC3E}">
        <p14:creationId xmlns:p14="http://schemas.microsoft.com/office/powerpoint/2010/main" val="314976855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Lessons From Birds &amp; Bugs</a:t>
            </a:r>
          </a:p>
        </p:txBody>
      </p:sp>
      <p:pic>
        <p:nvPicPr>
          <p:cNvPr id="8"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209800" y="1209104"/>
            <a:ext cx="2391730" cy="176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tretch>
            <a:fillRect/>
          </a:stretch>
        </p:blipFill>
        <p:spPr>
          <a:xfrm>
            <a:off x="2819400" y="2780824"/>
            <a:ext cx="4038600" cy="3902297"/>
          </a:xfrm>
          <a:prstGeom prst="rect">
            <a:avLst/>
          </a:prstGeom>
        </p:spPr>
      </p:pic>
    </p:spTree>
    <p:extLst>
      <p:ext uri="{BB962C8B-B14F-4D97-AF65-F5344CB8AC3E}">
        <p14:creationId xmlns:p14="http://schemas.microsoft.com/office/powerpoint/2010/main" val="41548184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Little Birds: God Meets Their Needs</a:t>
            </a:r>
          </a:p>
        </p:txBody>
      </p:sp>
      <p:sp>
        <p:nvSpPr>
          <p:cNvPr id="3" name="Content Placeholder 2"/>
          <p:cNvSpPr>
            <a:spLocks noGrp="1"/>
          </p:cNvSpPr>
          <p:nvPr>
            <p:ph idx="1"/>
          </p:nvPr>
        </p:nvSpPr>
        <p:spPr>
          <a:xfrm>
            <a:off x="0" y="1828800"/>
            <a:ext cx="9144000" cy="5032513"/>
          </a:xfrm>
        </p:spPr>
        <p:txBody>
          <a:bodyPr/>
          <a:lstStyle/>
          <a:p>
            <a:pPr marL="0" indent="0">
              <a:buNone/>
            </a:pPr>
            <a:r>
              <a:rPr lang="en-US" sz="4400" dirty="0"/>
              <a:t>“Look at the birds! They don’t worry about what to eat—they don’t need to sow or reap or store up food—for your heavenly Father feeds them. And you are far more valuable to him than they are.”</a:t>
            </a:r>
            <a:r>
              <a:rPr lang="en-US" dirty="0"/>
              <a:t> Matt 6:25-27 TLB</a:t>
            </a:r>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863184"/>
            <a:ext cx="1447800" cy="106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236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895600" cy="1524000"/>
          </a:xfrm>
        </p:spPr>
        <p:txBody>
          <a:bodyPr/>
          <a:lstStyle/>
          <a:p>
            <a:r>
              <a:rPr lang="en-US" dirty="0"/>
              <a:t>Sparrow Questions</a:t>
            </a:r>
          </a:p>
        </p:txBody>
      </p:sp>
      <p:sp>
        <p:nvSpPr>
          <p:cNvPr id="3" name="Content Placeholder 2"/>
          <p:cNvSpPr>
            <a:spLocks noGrp="1"/>
          </p:cNvSpPr>
          <p:nvPr>
            <p:ph idx="1"/>
          </p:nvPr>
        </p:nvSpPr>
        <p:spPr>
          <a:xfrm>
            <a:off x="2895600" y="0"/>
            <a:ext cx="6248400" cy="6861313"/>
          </a:xfrm>
        </p:spPr>
        <p:txBody>
          <a:bodyPr/>
          <a:lstStyle/>
          <a:p>
            <a:pPr marL="0" indent="0">
              <a:buNone/>
            </a:pPr>
            <a:r>
              <a:rPr lang="en-US" sz="3800" dirty="0"/>
              <a:t>What do birds worry about?</a:t>
            </a:r>
          </a:p>
          <a:p>
            <a:pPr marL="0" indent="0">
              <a:buNone/>
            </a:pPr>
            <a:r>
              <a:rPr lang="en-US" sz="3800" dirty="0"/>
              <a:t>How do birds grow &amp; store food?</a:t>
            </a:r>
          </a:p>
          <a:p>
            <a:pPr marL="0" indent="0">
              <a:buNone/>
            </a:pPr>
            <a:r>
              <a:rPr lang="en-US" sz="3800" dirty="0"/>
              <a:t>How do they get fed?</a:t>
            </a:r>
          </a:p>
          <a:p>
            <a:pPr marL="0" indent="0">
              <a:buNone/>
            </a:pPr>
            <a:r>
              <a:rPr lang="en-US" sz="3800" dirty="0" err="1"/>
              <a:t>Who’all</a:t>
            </a:r>
            <a:r>
              <a:rPr lang="en-US" sz="3800" dirty="0"/>
              <a:t>, in God’s mind, are even more important than little birds?</a:t>
            </a:r>
          </a:p>
          <a:p>
            <a:pPr marL="0" indent="0">
              <a:buNone/>
            </a:pPr>
            <a:r>
              <a:rPr lang="en-US" sz="3800" dirty="0"/>
              <a:t>How do we know God will watch over us?</a:t>
            </a:r>
          </a:p>
          <a:p>
            <a:pPr marL="0" indent="0">
              <a:buNone/>
            </a:pPr>
            <a:endParaRPr lang="en-US"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5257800"/>
            <a:ext cx="1447800" cy="106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2036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9|2|2.3|3.4"/>
</p:tagLst>
</file>

<file path=ppt/tags/tag10.xml><?xml version="1.0" encoding="utf-8"?>
<p:tagLst xmlns:a="http://schemas.openxmlformats.org/drawingml/2006/main" xmlns:r="http://schemas.openxmlformats.org/officeDocument/2006/relationships" xmlns:p="http://schemas.openxmlformats.org/presentationml/2006/main">
  <p:tag name="TIMING" val="|0.8|2.1"/>
</p:tagLst>
</file>

<file path=ppt/tags/tag11.xml><?xml version="1.0" encoding="utf-8"?>
<p:tagLst xmlns:a="http://schemas.openxmlformats.org/drawingml/2006/main" xmlns:r="http://schemas.openxmlformats.org/officeDocument/2006/relationships" xmlns:p="http://schemas.openxmlformats.org/presentationml/2006/main">
  <p:tag name="TIMING" val="|1|1.4|1.7|1.8|1.9"/>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13.xml><?xml version="1.0" encoding="utf-8"?>
<p:tagLst xmlns:a="http://schemas.openxmlformats.org/drawingml/2006/main" xmlns:r="http://schemas.openxmlformats.org/officeDocument/2006/relationships" xmlns:p="http://schemas.openxmlformats.org/presentationml/2006/main">
  <p:tag name="TIMING" val="|1.1|2|2.6"/>
</p:tagLst>
</file>

<file path=ppt/tags/tag14.xml><?xml version="1.0" encoding="utf-8"?>
<p:tagLst xmlns:a="http://schemas.openxmlformats.org/drawingml/2006/main" xmlns:r="http://schemas.openxmlformats.org/officeDocument/2006/relationships" xmlns:p="http://schemas.openxmlformats.org/presentationml/2006/main">
  <p:tag name="TIMING" val="|0.9|1.9|2.1|2.1|2.1|2.2|2.2|2.2"/>
</p:tagLst>
</file>

<file path=ppt/tags/tag15.xml><?xml version="1.0" encoding="utf-8"?>
<p:tagLst xmlns:a="http://schemas.openxmlformats.org/drawingml/2006/main" xmlns:r="http://schemas.openxmlformats.org/officeDocument/2006/relationships" xmlns:p="http://schemas.openxmlformats.org/presentationml/2006/main">
  <p:tag name="TIMING" val="|1.4|2.5|3.4|4"/>
</p:tagLst>
</file>

<file path=ppt/tags/tag2.xml><?xml version="1.0" encoding="utf-8"?>
<p:tagLst xmlns:a="http://schemas.openxmlformats.org/drawingml/2006/main" xmlns:r="http://schemas.openxmlformats.org/officeDocument/2006/relationships" xmlns:p="http://schemas.openxmlformats.org/presentationml/2006/main">
  <p:tag name="TIMING" val="|2.6|3|3|2.8"/>
</p:tagLst>
</file>

<file path=ppt/tags/tag3.xml><?xml version="1.0" encoding="utf-8"?>
<p:tagLst xmlns:a="http://schemas.openxmlformats.org/drawingml/2006/main" xmlns:r="http://schemas.openxmlformats.org/officeDocument/2006/relationships" xmlns:p="http://schemas.openxmlformats.org/presentationml/2006/main">
  <p:tag name="TIMING" val="|1.3|4.7|4.1|5|5.9"/>
</p:tagLst>
</file>

<file path=ppt/tags/tag4.xml><?xml version="1.0" encoding="utf-8"?>
<p:tagLst xmlns:a="http://schemas.openxmlformats.org/drawingml/2006/main" xmlns:r="http://schemas.openxmlformats.org/officeDocument/2006/relationships" xmlns:p="http://schemas.openxmlformats.org/presentationml/2006/main">
  <p:tag name="TIMING" val="|1.3|4.7|4.1|5|5.9"/>
</p:tagLst>
</file>

<file path=ppt/tags/tag5.xml><?xml version="1.0" encoding="utf-8"?>
<p:tagLst xmlns:a="http://schemas.openxmlformats.org/drawingml/2006/main" xmlns:r="http://schemas.openxmlformats.org/officeDocument/2006/relationships" xmlns:p="http://schemas.openxmlformats.org/presentationml/2006/main">
  <p:tag name="TIMING" val="|1.4|3.2|3.8"/>
</p:tagLst>
</file>

<file path=ppt/tags/tag6.xml><?xml version="1.0" encoding="utf-8"?>
<p:tagLst xmlns:a="http://schemas.openxmlformats.org/drawingml/2006/main" xmlns:r="http://schemas.openxmlformats.org/officeDocument/2006/relationships" xmlns:p="http://schemas.openxmlformats.org/presentationml/2006/main">
  <p:tag name="TIMING" val="|1.3|3|4.4|4.4"/>
</p:tagLst>
</file>

<file path=ppt/tags/tag7.xml><?xml version="1.0" encoding="utf-8"?>
<p:tagLst xmlns:a="http://schemas.openxmlformats.org/drawingml/2006/main" xmlns:r="http://schemas.openxmlformats.org/officeDocument/2006/relationships" xmlns:p="http://schemas.openxmlformats.org/presentationml/2006/main">
  <p:tag name="TIMING" val="|1.3|5|4.7|5.2|5|5.5"/>
</p:tagLst>
</file>

<file path=ppt/tags/tag8.xml><?xml version="1.0" encoding="utf-8"?>
<p:tagLst xmlns:a="http://schemas.openxmlformats.org/drawingml/2006/main" xmlns:r="http://schemas.openxmlformats.org/officeDocument/2006/relationships" xmlns:p="http://schemas.openxmlformats.org/presentationml/2006/main">
  <p:tag name="TIMING" val="|2|8.1|2.6"/>
</p:tagLst>
</file>

<file path=ppt/tags/tag9.xml><?xml version="1.0" encoding="utf-8"?>
<p:tagLst xmlns:a="http://schemas.openxmlformats.org/drawingml/2006/main" xmlns:r="http://schemas.openxmlformats.org/officeDocument/2006/relationships" xmlns:p="http://schemas.openxmlformats.org/presentationml/2006/main">
  <p:tag name="TIMING" val="|1|4.4|2.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2830</TotalTime>
  <Words>1410</Words>
  <Application>Microsoft Office PowerPoint</Application>
  <PresentationFormat>On-screen Show (4:3)</PresentationFormat>
  <Paragraphs>157</Paragraphs>
  <Slides>43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Part 2: Lessons From Birds &amp; Bugs</vt:lpstr>
      <vt:lpstr>Little Birds: God Meets Their Needs</vt:lpstr>
      <vt:lpstr>Sparrow Questions</vt:lpstr>
      <vt:lpstr>Video: Caring for a Fallen Sparrow</vt:lpstr>
      <vt:lpstr>Doves are Gentle &amp; Very Kind</vt:lpstr>
      <vt:lpstr>Why Sheep also need to be like Snakes &amp; Doves</vt:lpstr>
      <vt:lpstr>If Only We Were All As Gentle Doves</vt:lpstr>
      <vt:lpstr>Eagles fly above it all  and are forever renewed.</vt:lpstr>
      <vt:lpstr>PowerPoint Presentation</vt:lpstr>
      <vt:lpstr>God Gives Us An Eagle’s Viewpoint–Far Above Worldly Concerns </vt:lpstr>
      <vt:lpstr>PowerPoint Presentation</vt:lpstr>
      <vt:lpstr>PowerPoint Presentation</vt:lpstr>
      <vt:lpstr>PowerPoint Presentation</vt:lpstr>
      <vt:lpstr>Video: Ants Work Hard</vt:lpstr>
      <vt:lpstr>Ants Aren’t Afraid of Hard Work </vt:lpstr>
      <vt:lpstr>PowerPoint Presentation</vt:lpstr>
      <vt:lpstr>PowerPoint Presentation</vt:lpstr>
      <vt:lpstr>Spiders (&amp; Lizards) Grab Hold and Hang on Tight</vt:lpstr>
      <vt:lpstr>PowerPoint Presentation</vt:lpstr>
      <vt:lpstr>PowerPoint Presentation</vt:lpstr>
      <vt:lpstr>Locusts Work Together As Equals</vt:lpstr>
      <vt:lpstr>Video: Locusts on a Mission</vt:lpstr>
      <vt:lpstr>PowerPoint Presentation</vt:lpstr>
      <vt:lpstr>PowerPoint Presentation</vt:lpstr>
      <vt:lpstr>Questions about Birds &amp; Bugs</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400</cp:revision>
  <dcterms:created xsi:type="dcterms:W3CDTF">2012-08-28T02:53:07Z</dcterms:created>
  <dcterms:modified xsi:type="dcterms:W3CDTF">2017-08-02T18:45:36Z</dcterms:modified>
</cp:coreProperties>
</file>